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Source Sans Pr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SourceSansPro-bold.fntdata"/><Relationship Id="rId23" Type="http://schemas.openxmlformats.org/officeDocument/2006/relationships/font" Target="fonts/SourceSans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SansPro-boldItalic.fntdata"/><Relationship Id="rId25" Type="http://schemas.openxmlformats.org/officeDocument/2006/relationships/font" Target="fonts/SourceSansPr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0825db013_0_2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b0825db013_0_2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0825db013_0_29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b0825db013_0_2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b0825db013_0_29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b0825db013_0_29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b0825db013_0_29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b0825db013_0_29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b0825db013_0_9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b0825db013_0_9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b0825db013_0_1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b0825db013_0_1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0825db013_0_18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0825db013_0_18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b0825db013_0_2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b0825db013_0_2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b0825db013_0_4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b0825db013_0_4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0825db013_0_2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b0825db013_0_2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b0825db013_0_3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b0825db013_0_3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b0825db013_0_2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b0825db013_0_2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4">
    <p:bg>
      <p:bgPr>
        <a:solidFill>
          <a:srgbClr val="FFFFFF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title"/>
          </p:nvPr>
        </p:nvSpPr>
        <p:spPr>
          <a:xfrm>
            <a:off x="311700" y="2540450"/>
            <a:ext cx="3119700" cy="203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3529200" y="2540500"/>
            <a:ext cx="5295300" cy="203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6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25" y="0"/>
            <a:ext cx="9143982" cy="3277800"/>
          </a:xfrm>
          <a:prstGeom prst="flowChartDocumen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type="ctrTitle"/>
          </p:nvPr>
        </p:nvSpPr>
        <p:spPr>
          <a:xfrm>
            <a:off x="311700" y="3537800"/>
            <a:ext cx="8097600" cy="1005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_9">
    <p:bg>
      <p:bgPr>
        <a:solidFill>
          <a:srgbClr val="FFFFF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2890625"/>
            <a:ext cx="7434600" cy="587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3521425"/>
            <a:ext cx="6362400" cy="114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10">
    <p:bg>
      <p:bgPr>
        <a:solidFill>
          <a:srgbClr val="FFFFF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6"/>
          <p:cNvSpPr txBox="1"/>
          <p:nvPr>
            <p:ph type="title"/>
          </p:nvPr>
        </p:nvSpPr>
        <p:spPr>
          <a:xfrm>
            <a:off x="329350" y="1108375"/>
            <a:ext cx="3997500" cy="102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29350" y="2195100"/>
            <a:ext cx="3997500" cy="1835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11"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2890625"/>
            <a:ext cx="7434600" cy="587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311700" y="3521425"/>
            <a:ext cx="6362400" cy="114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7">
  <p:cSld name="AUTOLAYOUT_14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" name="Google Shape;81;p18"/>
          <p:cNvGrpSpPr/>
          <p:nvPr/>
        </p:nvGrpSpPr>
        <p:grpSpPr>
          <a:xfrm>
            <a:off x="0" y="4510813"/>
            <a:ext cx="9144000" cy="150575"/>
            <a:chOff x="0" y="3797750"/>
            <a:chExt cx="9144000" cy="150575"/>
          </a:xfrm>
        </p:grpSpPr>
        <p:cxnSp>
          <p:nvCxnSpPr>
            <p:cNvPr id="82" name="Google Shape;82;p18"/>
            <p:cNvCxnSpPr/>
            <p:nvPr/>
          </p:nvCxnSpPr>
          <p:spPr>
            <a:xfrm>
              <a:off x="0" y="3797750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3" name="Google Shape;83;p18"/>
            <p:cNvCxnSpPr/>
            <p:nvPr/>
          </p:nvCxnSpPr>
          <p:spPr>
            <a:xfrm>
              <a:off x="0" y="3948325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" name="Google Shape;84;p18"/>
            <p:cNvCxnSpPr/>
            <p:nvPr/>
          </p:nvCxnSpPr>
          <p:spPr>
            <a:xfrm>
              <a:off x="0" y="3873038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8">
  <p:cSld name="AUTOLAYOUT_20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" name="Google Shape;89;p19"/>
          <p:cNvGrpSpPr/>
          <p:nvPr/>
        </p:nvGrpSpPr>
        <p:grpSpPr>
          <a:xfrm>
            <a:off x="0" y="4510813"/>
            <a:ext cx="9144000" cy="150575"/>
            <a:chOff x="0" y="3797750"/>
            <a:chExt cx="9144000" cy="150575"/>
          </a:xfrm>
        </p:grpSpPr>
        <p:cxnSp>
          <p:nvCxnSpPr>
            <p:cNvPr id="90" name="Google Shape;90;p19"/>
            <p:cNvCxnSpPr/>
            <p:nvPr/>
          </p:nvCxnSpPr>
          <p:spPr>
            <a:xfrm>
              <a:off x="0" y="3797750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" name="Google Shape;91;p19"/>
            <p:cNvCxnSpPr/>
            <p:nvPr/>
          </p:nvCxnSpPr>
          <p:spPr>
            <a:xfrm>
              <a:off x="0" y="3948325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" name="Google Shape;92;p19"/>
            <p:cNvCxnSpPr/>
            <p:nvPr/>
          </p:nvCxnSpPr>
          <p:spPr>
            <a:xfrm>
              <a:off x="0" y="3873038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21">
    <p:bg>
      <p:bgPr>
        <a:solidFill>
          <a:srgbClr val="FFFF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0"/>
          <p:cNvSpPr txBox="1"/>
          <p:nvPr>
            <p:ph type="title"/>
          </p:nvPr>
        </p:nvSpPr>
        <p:spPr>
          <a:xfrm>
            <a:off x="326600" y="314200"/>
            <a:ext cx="1530900" cy="2250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AUTOLAYOUT_22">
    <p:bg>
      <p:bgPr>
        <a:solidFill>
          <a:srgbClr val="FFFFF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21"/>
          <p:cNvSpPr txBox="1"/>
          <p:nvPr>
            <p:ph type="title"/>
          </p:nvPr>
        </p:nvSpPr>
        <p:spPr>
          <a:xfrm>
            <a:off x="523250" y="1523725"/>
            <a:ext cx="34779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523325" y="3020275"/>
            <a:ext cx="3477900" cy="153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9">
  <p:cSld name="AUTOLAYOUT_23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2"/>
          <p:cNvSpPr/>
          <p:nvPr/>
        </p:nvSpPr>
        <p:spPr>
          <a:xfrm>
            <a:off x="3341300" y="314875"/>
            <a:ext cx="5486400" cy="451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2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2"/>
          <p:cNvSpPr/>
          <p:nvPr/>
        </p:nvSpPr>
        <p:spPr>
          <a:xfrm>
            <a:off x="3341300" y="314875"/>
            <a:ext cx="5486400" cy="11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2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1" name="Google Shape;11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CaTkDDLY0U51aXv9jbMz3m_Sc3G4hOVP/view" TargetMode="External"/><Relationship Id="rId4" Type="http://schemas.openxmlformats.org/officeDocument/2006/relationships/image" Target="../media/image1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-qPUwkg_6AtzXwxWl2v5JOYI7UqGpA7P/view" TargetMode="External"/><Relationship Id="rId4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hyperlink" Target="http://www.youtube.com/watch?v=-b041NXGPZ8" TargetMode="External"/><Relationship Id="rId5" Type="http://schemas.openxmlformats.org/officeDocument/2006/relationships/image" Target="../media/image1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lz8lsoPkzHM6Es4DXBRo9mBw3VGJS62w/view" TargetMode="Externa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Structure Reconstruction from Multi-view Fisheye cameras</a:t>
            </a:r>
            <a:endParaRPr sz="4100"/>
          </a:p>
        </p:txBody>
      </p:sp>
      <p:sp>
        <p:nvSpPr>
          <p:cNvPr id="117" name="Google Shape;117;p23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 Structure from Motion Approach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descr="nyu_short_white.png" id="118" name="Google Shape;11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30125" y="4614075"/>
            <a:ext cx="1080000" cy="36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/>
          <p:nvPr/>
        </p:nvSpPr>
        <p:spPr>
          <a:xfrm>
            <a:off x="110275" y="3227625"/>
            <a:ext cx="22956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0" name="Google Shape;120;p23"/>
          <p:cNvSpPr txBox="1"/>
          <p:nvPr/>
        </p:nvSpPr>
        <p:spPr>
          <a:xfrm>
            <a:off x="3506825" y="3710925"/>
            <a:ext cx="19266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KIKI YAW SARPONG</a:t>
            </a:r>
            <a:endParaRPr sz="17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12/9/2020</a:t>
            </a:r>
            <a:endParaRPr sz="17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2"/>
          <p:cNvPicPr preferRelativeResize="0"/>
          <p:nvPr/>
        </p:nvPicPr>
        <p:blipFill rotWithShape="1">
          <a:blip r:embed="rId3">
            <a:alphaModFix/>
          </a:blip>
          <a:srcRect b="0" l="9826" r="9826" t="0"/>
          <a:stretch/>
        </p:blipFill>
        <p:spPr>
          <a:xfrm>
            <a:off x="409538" y="1264000"/>
            <a:ext cx="4075226" cy="3000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2"/>
          <p:cNvPicPr preferRelativeResize="0"/>
          <p:nvPr/>
        </p:nvPicPr>
        <p:blipFill rotWithShape="1">
          <a:blip r:embed="rId4">
            <a:alphaModFix/>
          </a:blip>
          <a:srcRect b="0" l="9534" r="9526" t="0"/>
          <a:stretch/>
        </p:blipFill>
        <p:spPr>
          <a:xfrm>
            <a:off x="4659263" y="1264000"/>
            <a:ext cx="4075198" cy="300052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 view from fisheye camera perspective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Map Result (Before bundle adjustment)</a:t>
            </a:r>
            <a:endParaRPr/>
          </a:p>
        </p:txBody>
      </p:sp>
      <p:pic>
        <p:nvPicPr>
          <p:cNvPr id="194" name="Google Shape;194;p33" title="SFM MAP before bundle adjustmen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8588" y="1246700"/>
            <a:ext cx="6459227" cy="37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Map results (After bundle adjustment)</a:t>
            </a:r>
            <a:endParaRPr/>
          </a:p>
        </p:txBody>
      </p:sp>
      <p:pic>
        <p:nvPicPr>
          <p:cNvPr id="200" name="Google Shape;200;p34" title="SFM MAP after bundle adjustment(per 15 frames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2388" y="1068425"/>
            <a:ext cx="6459227" cy="37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Reasons For Poor Map Attributes</a:t>
            </a:r>
            <a:endParaRPr/>
          </a:p>
        </p:txBody>
      </p:sp>
      <p:sp>
        <p:nvSpPr>
          <p:cNvPr id="206" name="Google Shape;206;p35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Gazebo features tend to be scarce regardless of model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Scarce features in gazebo causes for a trade-off between RANSAC accuracy and point cloud density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Bundle adjustment tends to slow down the computation even more and accounts for a lag in point cloud mapping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Slow computational power and frame update speed (1 - 2 fps)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Robot model has to move slower to avoid losing rotation and translation in case consecutive frames are too far apart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4"/>
          <p:cNvPicPr preferRelativeResize="0"/>
          <p:nvPr/>
        </p:nvPicPr>
        <p:blipFill rotWithShape="1">
          <a:blip r:embed="rId3">
            <a:alphaModFix/>
          </a:blip>
          <a:srcRect b="0" l="13131" r="13138" t="0"/>
          <a:stretch/>
        </p:blipFill>
        <p:spPr>
          <a:xfrm>
            <a:off x="0" y="0"/>
            <a:ext cx="3496225" cy="220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4"/>
          <p:cNvPicPr preferRelativeResize="0"/>
          <p:nvPr/>
        </p:nvPicPr>
        <p:blipFill rotWithShape="1">
          <a:blip r:embed="rId4">
            <a:alphaModFix/>
          </a:blip>
          <a:srcRect b="3445" l="0" r="0" t="3445"/>
          <a:stretch/>
        </p:blipFill>
        <p:spPr>
          <a:xfrm>
            <a:off x="3496225" y="-2"/>
            <a:ext cx="5647776" cy="2209447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2540450"/>
            <a:ext cx="3119700" cy="20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529200" y="2540500"/>
            <a:ext cx="5295300" cy="20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Experimented with four or more fisheye cameras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Worked with static and moving robot models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Tried out different gazebo environments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Decided on final environment based on complexity, educational factor, etc 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 rotWithShape="1">
          <a:blip r:embed="rId3">
            <a:alphaModFix/>
          </a:blip>
          <a:srcRect b="14798" l="0" r="0" t="14798"/>
          <a:stretch/>
        </p:blipFill>
        <p:spPr>
          <a:xfrm>
            <a:off x="25" y="11280"/>
            <a:ext cx="9143982" cy="320193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type="ctrTitle"/>
          </p:nvPr>
        </p:nvSpPr>
        <p:spPr>
          <a:xfrm>
            <a:off x="311700" y="3537800"/>
            <a:ext cx="80976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Inspiration</a:t>
            </a:r>
            <a:endParaRPr/>
          </a:p>
        </p:txBody>
      </p:sp>
      <p:pic>
        <p:nvPicPr>
          <p:cNvPr descr="Tesla's Autonomy Day kicked off at the electric-vehicle maker's headquarters in Palo Alto, California, where executives including CEO Elon Musk were expected to give investors more details about the company's self-driving technology, known as Autopilot.&#10;&#10;&quot;Tesla is making significant progress in the development of its autonomous driving software and hardware, including our FSD computer, which is currently in production and which will enable full-self driving via future over-the-air software updates,&quot; the company said when it announced the event.&#10;&#10;Subscribe: http://bit.ly/TopSpeedYouTube&#10;&#10;Website: https://www.topspeed.com/&#10;Facebook: https://www.facebook.com/topspeed/&#10;Twitter: https://twitter.com/topspeed&#10;Pinterest: https://www.pinterest.com/topspeed/" id="135" name="Google Shape;135;p25" title="Tesla Autonomy Day 2019 - Full Self-Driving Autopilot - Complete Investor Conference Event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23675" y="2977350"/>
            <a:ext cx="3751975" cy="21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6"/>
          <p:cNvPicPr preferRelativeResize="0"/>
          <p:nvPr/>
        </p:nvPicPr>
        <p:blipFill rotWithShape="1">
          <a:blip r:embed="rId3">
            <a:alphaModFix/>
          </a:blip>
          <a:srcRect b="0" l="8187" r="8179" t="0"/>
          <a:stretch/>
        </p:blipFill>
        <p:spPr>
          <a:xfrm>
            <a:off x="1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6"/>
          <p:cNvSpPr/>
          <p:nvPr/>
        </p:nvSpPr>
        <p:spPr>
          <a:xfrm>
            <a:off x="0" y="861175"/>
            <a:ext cx="4568400" cy="34278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6"/>
          <p:cNvSpPr txBox="1"/>
          <p:nvPr>
            <p:ph type="title"/>
          </p:nvPr>
        </p:nvSpPr>
        <p:spPr>
          <a:xfrm>
            <a:off x="329350" y="1108375"/>
            <a:ext cx="3997500" cy="10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 Model</a:t>
            </a:r>
            <a:endParaRPr/>
          </a:p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329350" y="2195100"/>
            <a:ext cx="3997500" cy="18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City environment model to be reconstructed in camera view.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Model contains just building features with similarities of a city but not populated.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7"/>
          <p:cNvPicPr preferRelativeResize="0"/>
          <p:nvPr/>
        </p:nvPicPr>
        <p:blipFill rotWithShape="1">
          <a:blip r:embed="rId3">
            <a:alphaModFix/>
          </a:blip>
          <a:srcRect b="573" l="0" r="0" t="573"/>
          <a:stretch/>
        </p:blipFill>
        <p:spPr>
          <a:xfrm>
            <a:off x="405000" y="367401"/>
            <a:ext cx="4147946" cy="23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7"/>
          <p:cNvPicPr preferRelativeResize="0"/>
          <p:nvPr/>
        </p:nvPicPr>
        <p:blipFill rotWithShape="1">
          <a:blip r:embed="rId4">
            <a:alphaModFix/>
          </a:blip>
          <a:srcRect b="11047" l="0" r="0" t="11040"/>
          <a:stretch/>
        </p:blipFill>
        <p:spPr>
          <a:xfrm>
            <a:off x="4591050" y="367400"/>
            <a:ext cx="4147950" cy="23285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>
            <p:ph type="title"/>
          </p:nvPr>
        </p:nvSpPr>
        <p:spPr>
          <a:xfrm>
            <a:off x="311700" y="2890625"/>
            <a:ext cx="7434600" cy="58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Robot model</a:t>
            </a:r>
            <a:endParaRPr/>
          </a:p>
        </p:txBody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311700" y="3521425"/>
            <a:ext cx="6362400" cy="11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Robot has 6 (180-170 degree) fisheye cameras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Robot speed - 0.03 m/s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City to robot scale is a bit off to allow for better feature extraction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More realistic car mesh for robot model not used due to scaling issues and extra time needed to create an upscaled car mesh</a:t>
            </a:r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47475" y="2960100"/>
            <a:ext cx="2462699" cy="1553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8"/>
          <p:cNvPicPr preferRelativeResize="0"/>
          <p:nvPr/>
        </p:nvPicPr>
        <p:blipFill rotWithShape="1">
          <a:blip r:embed="rId3">
            <a:alphaModFix/>
          </a:blip>
          <a:srcRect b="0" l="7425" r="7425" t="0"/>
          <a:stretch/>
        </p:blipFill>
        <p:spPr>
          <a:xfrm>
            <a:off x="0" y="0"/>
            <a:ext cx="9144001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/>
          <p:nvPr/>
        </p:nvSpPr>
        <p:spPr>
          <a:xfrm>
            <a:off x="342825" y="1323975"/>
            <a:ext cx="3810300" cy="3467100"/>
          </a:xfrm>
          <a:prstGeom prst="rect">
            <a:avLst/>
          </a:prstGeom>
          <a:solidFill>
            <a:srgbClr val="000000">
              <a:alpha val="815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8"/>
          <p:cNvSpPr txBox="1"/>
          <p:nvPr>
            <p:ph type="title"/>
          </p:nvPr>
        </p:nvSpPr>
        <p:spPr>
          <a:xfrm>
            <a:off x="523250" y="1523725"/>
            <a:ext cx="34779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Robot TF description</a:t>
            </a:r>
            <a:endParaRPr/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523325" y="3020275"/>
            <a:ext cx="3477900" cy="15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Image displaying the various transformations of the various links in the robot model.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9"/>
          <p:cNvPicPr preferRelativeResize="0"/>
          <p:nvPr/>
        </p:nvPicPr>
        <p:blipFill rotWithShape="1">
          <a:blip r:embed="rId3">
            <a:alphaModFix/>
          </a:blip>
          <a:srcRect b="19253" l="0" r="0" t="19253"/>
          <a:stretch/>
        </p:blipFill>
        <p:spPr>
          <a:xfrm>
            <a:off x="405000" y="367401"/>
            <a:ext cx="4147946" cy="2328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9"/>
          <p:cNvPicPr preferRelativeResize="0"/>
          <p:nvPr/>
        </p:nvPicPr>
        <p:blipFill rotWithShape="1">
          <a:blip r:embed="rId4">
            <a:alphaModFix/>
          </a:blip>
          <a:srcRect b="17218" l="0" r="0" t="17211"/>
          <a:stretch/>
        </p:blipFill>
        <p:spPr>
          <a:xfrm>
            <a:off x="4591050" y="367400"/>
            <a:ext cx="4147949" cy="23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9"/>
          <p:cNvSpPr txBox="1"/>
          <p:nvPr>
            <p:ph type="title"/>
          </p:nvPr>
        </p:nvSpPr>
        <p:spPr>
          <a:xfrm>
            <a:off x="311700" y="2890625"/>
            <a:ext cx="7434600" cy="58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Calibration of fisheye Cameras</a:t>
            </a:r>
            <a:endParaRPr/>
          </a:p>
        </p:txBody>
      </p:sp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311700" y="3521425"/>
            <a:ext cx="6362400" cy="11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Calibrating all 6 fisheye cameras by taking multiple pictures of the checkerboard plane with each camera and finding the camera intrinsics and distortion coefficients.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0"/>
          <p:cNvPicPr preferRelativeResize="0"/>
          <p:nvPr/>
        </p:nvPicPr>
        <p:blipFill rotWithShape="1">
          <a:blip r:embed="rId3">
            <a:alphaModFix/>
          </a:blip>
          <a:srcRect b="0" l="13605" r="13598" t="0"/>
          <a:stretch/>
        </p:blipFill>
        <p:spPr>
          <a:xfrm>
            <a:off x="409538" y="1264000"/>
            <a:ext cx="4075225" cy="3000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0"/>
          <p:cNvPicPr preferRelativeResize="0"/>
          <p:nvPr/>
        </p:nvPicPr>
        <p:blipFill rotWithShape="1">
          <a:blip r:embed="rId4">
            <a:alphaModFix/>
          </a:blip>
          <a:srcRect b="0" l="13174" r="13182" t="0"/>
          <a:stretch/>
        </p:blipFill>
        <p:spPr>
          <a:xfrm>
            <a:off x="4659262" y="1264000"/>
            <a:ext cx="4075197" cy="3000527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Undistortion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1" title="matches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27" y="731673"/>
            <a:ext cx="6857974" cy="368015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 txBox="1"/>
          <p:nvPr>
            <p:ph type="title"/>
          </p:nvPr>
        </p:nvSpPr>
        <p:spPr>
          <a:xfrm>
            <a:off x="326600" y="314200"/>
            <a:ext cx="1530900" cy="22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Matching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